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8"/>
  </p:notesMasterIdLst>
  <p:handoutMasterIdLst>
    <p:handoutMasterId r:id="rId9"/>
  </p:handoutMasterIdLst>
  <p:sldIdLst>
    <p:sldId id="265" r:id="rId2"/>
    <p:sldId id="260" r:id="rId3"/>
    <p:sldId id="261" r:id="rId4"/>
    <p:sldId id="263" r:id="rId5"/>
    <p:sldId id="272" r:id="rId6"/>
    <p:sldId id="271" r:id="rId7"/>
  </p:sldIdLst>
  <p:sldSz cx="12188825" cy="6858000"/>
  <p:notesSz cx="7010400" cy="9296400"/>
  <p:custDataLst>
    <p:tags r:id="rId1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E8"/>
    <a:srgbClr val="E4E4E4"/>
    <a:srgbClr val="ABABAB"/>
    <a:srgbClr val="717171"/>
    <a:srgbClr val="4F4F4F"/>
    <a:srgbClr val="008986"/>
    <a:srgbClr val="008080"/>
    <a:srgbClr val="00AB7F"/>
    <a:srgbClr val="00A67F"/>
    <a:srgbClr val="00BAE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03" autoAdjust="0"/>
    <p:restoredTop sz="94660" autoAdjust="0"/>
  </p:normalViewPr>
  <p:slideViewPr>
    <p:cSldViewPr snapToGrid="0">
      <p:cViewPr>
        <p:scale>
          <a:sx n="69" d="100"/>
          <a:sy n="69" d="100"/>
        </p:scale>
        <p:origin x="-690" y="-960"/>
      </p:cViewPr>
      <p:guideLst>
        <p:guide orient="horz" pos="293"/>
        <p:guide orient="horz" pos="3843"/>
        <p:guide pos="7237"/>
        <p:guide pos="3839"/>
        <p:guide pos="4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3003551" cy="46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7" tIns="48287" rIns="96577" bIns="48287" numCol="1" anchor="t" anchorCtr="0" compatLnSpc="1">
            <a:prstTxWarp prst="textNoShape">
              <a:avLst/>
            </a:prstTxWarp>
          </a:bodyPr>
          <a:lstStyle>
            <a:lvl1pPr defTabSz="964978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6849" y="3"/>
            <a:ext cx="3003551" cy="46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7" tIns="48287" rIns="96577" bIns="48287" numCol="1" anchor="t" anchorCtr="0" compatLnSpc="1">
            <a:prstTxWarp prst="textNoShape">
              <a:avLst/>
            </a:prstTxWarp>
          </a:bodyPr>
          <a:lstStyle>
            <a:lvl1pPr algn="r" defTabSz="964978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5389"/>
            <a:ext cx="3003551" cy="46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7" tIns="48287" rIns="96577" bIns="48287" numCol="1" anchor="b" anchorCtr="0" compatLnSpc="1">
            <a:prstTxWarp prst="textNoShape">
              <a:avLst/>
            </a:prstTxWarp>
          </a:bodyPr>
          <a:lstStyle>
            <a:lvl1pPr defTabSz="964978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6849" y="8815389"/>
            <a:ext cx="3003551" cy="46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7" tIns="48287" rIns="96577" bIns="48287" numCol="1" anchor="b" anchorCtr="0" compatLnSpc="1">
            <a:prstTxWarp prst="textNoShape">
              <a:avLst/>
            </a:prstTxWarp>
          </a:bodyPr>
          <a:lstStyle>
            <a:lvl1pPr algn="r" defTabSz="964978" eaLnBrk="0" hangingPunct="0">
              <a:defRPr sz="1200">
                <a:latin typeface="Times New Roman" charset="0"/>
              </a:defRPr>
            </a:lvl1pPr>
          </a:lstStyle>
          <a:p>
            <a:fld id="{9F21B6E8-3AD4-1240-87AA-AF8F10ED3A5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3003551" cy="46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7" tIns="48287" rIns="96577" bIns="48287" numCol="1" anchor="t" anchorCtr="0" compatLnSpc="1">
            <a:prstTxWarp prst="textNoShape">
              <a:avLst/>
            </a:prstTxWarp>
          </a:bodyPr>
          <a:lstStyle>
            <a:lvl1pPr defTabSz="964978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6849" y="3"/>
            <a:ext cx="3003551" cy="46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7" tIns="48287" rIns="96577" bIns="48287" numCol="1" anchor="t" anchorCtr="0" compatLnSpc="1">
            <a:prstTxWarp prst="textNoShape">
              <a:avLst/>
            </a:prstTxWarp>
          </a:bodyPr>
          <a:lstStyle>
            <a:lvl1pPr algn="r" defTabSz="964978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4175" y="701675"/>
            <a:ext cx="6242050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7" y="4446589"/>
            <a:ext cx="516255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7" tIns="48287" rIns="96577" bIns="482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5389"/>
            <a:ext cx="3003551" cy="46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7" tIns="48287" rIns="96577" bIns="48287" numCol="1" anchor="b" anchorCtr="0" compatLnSpc="1">
            <a:prstTxWarp prst="textNoShape">
              <a:avLst/>
            </a:prstTxWarp>
          </a:bodyPr>
          <a:lstStyle>
            <a:lvl1pPr defTabSz="964978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6849" y="8815389"/>
            <a:ext cx="3003551" cy="46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7" tIns="48287" rIns="96577" bIns="48287" numCol="1" anchor="b" anchorCtr="0" compatLnSpc="1">
            <a:prstTxWarp prst="textNoShape">
              <a:avLst/>
            </a:prstTxWarp>
          </a:bodyPr>
          <a:lstStyle>
            <a:lvl1pPr algn="r" defTabSz="964978" eaLnBrk="0" hangingPunct="0">
              <a:defRPr sz="1200">
                <a:latin typeface="Times New Roman" charset="0"/>
              </a:defRPr>
            </a:lvl1pPr>
          </a:lstStyle>
          <a:p>
            <a:fld id="{6D17FD0C-5575-0A47-BA80-48A09A88182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12188825" cy="17469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220133" y="6502400"/>
            <a:ext cx="406400" cy="2370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7611" y="457200"/>
            <a:ext cx="1078992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87611" y="914400"/>
            <a:ext cx="10789920" cy="274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1078992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87611" y="914400"/>
            <a:ext cx="10789920" cy="274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Content Placeholder 22"/>
          <p:cNvSpPr>
            <a:spLocks noGrp="1"/>
          </p:cNvSpPr>
          <p:nvPr>
            <p:ph sz="quarter" idx="10"/>
          </p:nvPr>
        </p:nvSpPr>
        <p:spPr>
          <a:xfrm>
            <a:off x="685800" y="1280160"/>
            <a:ext cx="3474720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2"/>
          <p:cNvSpPr>
            <a:spLocks noGrp="1"/>
          </p:cNvSpPr>
          <p:nvPr>
            <p:ph sz="quarter" idx="11"/>
          </p:nvPr>
        </p:nvSpPr>
        <p:spPr>
          <a:xfrm>
            <a:off x="4335677" y="1280160"/>
            <a:ext cx="3474720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2"/>
          <p:cNvSpPr>
            <a:spLocks noGrp="1"/>
          </p:cNvSpPr>
          <p:nvPr>
            <p:ph sz="quarter" idx="12"/>
          </p:nvPr>
        </p:nvSpPr>
        <p:spPr>
          <a:xfrm>
            <a:off x="7994021" y="1280160"/>
            <a:ext cx="3474720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1078992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2"/>
          <p:cNvSpPr>
            <a:spLocks noGrp="1"/>
          </p:cNvSpPr>
          <p:nvPr>
            <p:ph sz="quarter" idx="10"/>
          </p:nvPr>
        </p:nvSpPr>
        <p:spPr>
          <a:xfrm>
            <a:off x="685800" y="1280160"/>
            <a:ext cx="5257800" cy="224028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2"/>
          <p:cNvSpPr>
            <a:spLocks noGrp="1"/>
          </p:cNvSpPr>
          <p:nvPr>
            <p:ph sz="quarter" idx="12"/>
          </p:nvPr>
        </p:nvSpPr>
        <p:spPr>
          <a:xfrm>
            <a:off x="6217920" y="1280160"/>
            <a:ext cx="5257800" cy="224028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2"/>
          <p:cNvSpPr>
            <a:spLocks noGrp="1"/>
          </p:cNvSpPr>
          <p:nvPr>
            <p:ph sz="quarter" idx="13"/>
          </p:nvPr>
        </p:nvSpPr>
        <p:spPr>
          <a:xfrm>
            <a:off x="685800" y="3611880"/>
            <a:ext cx="5257800" cy="224028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22"/>
          <p:cNvSpPr>
            <a:spLocks noGrp="1"/>
          </p:cNvSpPr>
          <p:nvPr>
            <p:ph sz="quarter" idx="14"/>
          </p:nvPr>
        </p:nvSpPr>
        <p:spPr>
          <a:xfrm>
            <a:off x="6217920" y="3611880"/>
            <a:ext cx="5257800" cy="224028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4 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1078992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87611" y="914400"/>
            <a:ext cx="10789920" cy="274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Content Placeholder 22"/>
          <p:cNvSpPr>
            <a:spLocks noGrp="1"/>
          </p:cNvSpPr>
          <p:nvPr>
            <p:ph sz="quarter" idx="10"/>
          </p:nvPr>
        </p:nvSpPr>
        <p:spPr>
          <a:xfrm>
            <a:off x="685800" y="1280160"/>
            <a:ext cx="5257800" cy="224028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22"/>
          <p:cNvSpPr>
            <a:spLocks noGrp="1"/>
          </p:cNvSpPr>
          <p:nvPr>
            <p:ph sz="quarter" idx="12"/>
          </p:nvPr>
        </p:nvSpPr>
        <p:spPr>
          <a:xfrm>
            <a:off x="6217920" y="1280160"/>
            <a:ext cx="5257800" cy="224028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22"/>
          <p:cNvSpPr>
            <a:spLocks noGrp="1"/>
          </p:cNvSpPr>
          <p:nvPr>
            <p:ph sz="quarter" idx="13"/>
          </p:nvPr>
        </p:nvSpPr>
        <p:spPr>
          <a:xfrm>
            <a:off x="685800" y="3611880"/>
            <a:ext cx="5257800" cy="224028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Content Placeholder 22"/>
          <p:cNvSpPr>
            <a:spLocks noGrp="1"/>
          </p:cNvSpPr>
          <p:nvPr>
            <p:ph sz="quarter" idx="14"/>
          </p:nvPr>
        </p:nvSpPr>
        <p:spPr>
          <a:xfrm>
            <a:off x="6217920" y="3611880"/>
            <a:ext cx="5257800" cy="224028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5943600"/>
            <a:ext cx="12188825" cy="9144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280160" y="2551897"/>
            <a:ext cx="9601200" cy="640080"/>
          </a:xfrm>
          <a:prstGeom prst="rect">
            <a:avLst/>
          </a:prstGeom>
        </p:spPr>
        <p:txBody>
          <a:bodyPr lIns="0" tIns="0" rIns="0" bIns="0"/>
          <a:lstStyle>
            <a:lvl1pPr>
              <a:defRPr sz="60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80160" y="3331480"/>
            <a:ext cx="9601200" cy="91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36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D4ED9DC6-D2C1-4E1C-BA5F-7E5660A3AAAF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1A58A5FB-D330-4789-BA63-620312B082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2"/>
          <p:cNvSpPr>
            <a:spLocks noGrp="1"/>
          </p:cNvSpPr>
          <p:nvPr>
            <p:ph sz="quarter" idx="10"/>
          </p:nvPr>
        </p:nvSpPr>
        <p:spPr>
          <a:xfrm>
            <a:off x="685800" y="1280160"/>
            <a:ext cx="8229600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1078992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1078992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7611" y="914400"/>
            <a:ext cx="10789920" cy="274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Content Placeholder 22"/>
          <p:cNvSpPr>
            <a:spLocks noGrp="1"/>
          </p:cNvSpPr>
          <p:nvPr>
            <p:ph sz="quarter" idx="10"/>
          </p:nvPr>
        </p:nvSpPr>
        <p:spPr>
          <a:xfrm>
            <a:off x="685800" y="1280160"/>
            <a:ext cx="8229600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1078992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2"/>
          <p:cNvSpPr>
            <a:spLocks noGrp="1"/>
          </p:cNvSpPr>
          <p:nvPr>
            <p:ph sz="quarter" idx="10"/>
          </p:nvPr>
        </p:nvSpPr>
        <p:spPr>
          <a:xfrm>
            <a:off x="685799" y="1280160"/>
            <a:ext cx="7315200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1078992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8265366" y="1280160"/>
            <a:ext cx="3200400" cy="457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1078992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7611" y="914400"/>
            <a:ext cx="10789920" cy="274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Content Placeholder 22"/>
          <p:cNvSpPr>
            <a:spLocks noGrp="1"/>
          </p:cNvSpPr>
          <p:nvPr>
            <p:ph sz="quarter" idx="10"/>
          </p:nvPr>
        </p:nvSpPr>
        <p:spPr>
          <a:xfrm>
            <a:off x="685800" y="1280160"/>
            <a:ext cx="7315200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8265365" y="1280160"/>
            <a:ext cx="3200400" cy="457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2"/>
          <p:cNvSpPr>
            <a:spLocks noGrp="1"/>
          </p:cNvSpPr>
          <p:nvPr>
            <p:ph sz="quarter" idx="10"/>
          </p:nvPr>
        </p:nvSpPr>
        <p:spPr>
          <a:xfrm>
            <a:off x="685800" y="1280160"/>
            <a:ext cx="5257800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2"/>
          <p:cNvSpPr>
            <a:spLocks noGrp="1"/>
          </p:cNvSpPr>
          <p:nvPr>
            <p:ph sz="quarter" idx="11"/>
          </p:nvPr>
        </p:nvSpPr>
        <p:spPr>
          <a:xfrm>
            <a:off x="6217920" y="1280160"/>
            <a:ext cx="5257800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1078992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1078992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87611" y="914400"/>
            <a:ext cx="10789920" cy="274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Content Placeholder 22"/>
          <p:cNvSpPr>
            <a:spLocks noGrp="1"/>
          </p:cNvSpPr>
          <p:nvPr>
            <p:ph sz="quarter" idx="10"/>
          </p:nvPr>
        </p:nvSpPr>
        <p:spPr>
          <a:xfrm>
            <a:off x="685800" y="1280160"/>
            <a:ext cx="5257800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2"/>
          <p:cNvSpPr>
            <a:spLocks noGrp="1"/>
          </p:cNvSpPr>
          <p:nvPr>
            <p:ph sz="quarter" idx="11"/>
          </p:nvPr>
        </p:nvSpPr>
        <p:spPr>
          <a:xfrm>
            <a:off x="6217920" y="1280160"/>
            <a:ext cx="5257800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1078992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2"/>
          <p:cNvSpPr>
            <a:spLocks noGrp="1"/>
          </p:cNvSpPr>
          <p:nvPr>
            <p:ph sz="quarter" idx="10"/>
          </p:nvPr>
        </p:nvSpPr>
        <p:spPr>
          <a:xfrm>
            <a:off x="685800" y="1280160"/>
            <a:ext cx="3474720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2"/>
          <p:cNvSpPr>
            <a:spLocks noGrp="1"/>
          </p:cNvSpPr>
          <p:nvPr>
            <p:ph sz="quarter" idx="11"/>
          </p:nvPr>
        </p:nvSpPr>
        <p:spPr>
          <a:xfrm>
            <a:off x="4335679" y="1280160"/>
            <a:ext cx="3474720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2"/>
          <p:cNvSpPr>
            <a:spLocks noGrp="1"/>
          </p:cNvSpPr>
          <p:nvPr>
            <p:ph sz="quarter" idx="12"/>
          </p:nvPr>
        </p:nvSpPr>
        <p:spPr>
          <a:xfrm>
            <a:off x="7994024" y="1280160"/>
            <a:ext cx="3474720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3M_logo.emf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06376" y="6400800"/>
            <a:ext cx="576073" cy="292433"/>
          </a:xfrm>
          <a:prstGeom prst="rect">
            <a:avLst/>
          </a:prstGeom>
        </p:spPr>
      </p:pic>
      <p:sp>
        <p:nvSpPr>
          <p:cNvPr id="15" name="Footer Placeholder 3"/>
          <p:cNvSpPr txBox="1">
            <a:spLocks/>
          </p:cNvSpPr>
          <p:nvPr/>
        </p:nvSpPr>
        <p:spPr>
          <a:xfrm>
            <a:off x="685800" y="6574536"/>
            <a:ext cx="4572000" cy="182880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800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 Narrow"/>
                <a:ea typeface="Arial" charset="0"/>
                <a:cs typeface="Arial" charset="0"/>
              </a:rPr>
              <a:t>3M Confidential.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 Narrow"/>
              <a:ea typeface="Arial" charset="0"/>
              <a:cs typeface="Arial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273842" y="6567081"/>
            <a:ext cx="361950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fld id="{C2052321-C6F9-4678-99AF-88377A6A9DB1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pPr/>
              <a:t>‹#›</a:t>
            </a:fld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921828" y="6574536"/>
            <a:ext cx="4572000" cy="182880"/>
            <a:chOff x="6949440" y="6574536"/>
            <a:chExt cx="4572000" cy="182880"/>
          </a:xfrm>
        </p:grpSpPr>
        <p:grpSp>
          <p:nvGrpSpPr>
            <p:cNvPr id="18" name="Group 8"/>
            <p:cNvGrpSpPr/>
            <p:nvPr/>
          </p:nvGrpSpPr>
          <p:grpSpPr>
            <a:xfrm>
              <a:off x="6949440" y="6574536"/>
              <a:ext cx="4572000" cy="182880"/>
              <a:chOff x="6953905" y="6574536"/>
              <a:chExt cx="4572000" cy="182880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9459529" y="6574536"/>
                <a:ext cx="1177586" cy="1828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r" defTabSz="91408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fld id="{947A7B7F-7420-45D2-94CB-7DFC4A377B8C}" type="datetime3">
                  <a:rPr kumimoji="0" lang="en-US" sz="9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>
                        <a:lumMod val="50000"/>
                        <a:lumOff val="50000"/>
                      </a:srgbClr>
                    </a:solidFill>
                    <a:effectLst/>
                    <a:uLnTx/>
                    <a:uFillTx/>
                    <a:latin typeface="Arial Narrow"/>
                  </a:rPr>
                  <a:pPr marL="0" marR="0" lvl="0" indent="0" algn="r" defTabSz="91408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15 August 2013</a:t>
                </a:fld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 Narrow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9260545" y="6589264"/>
                <a:ext cx="1163039" cy="15342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0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2" name="Footer Placeholder 3"/>
              <p:cNvSpPr txBox="1">
                <a:spLocks/>
              </p:cNvSpPr>
              <p:nvPr/>
            </p:nvSpPr>
            <p:spPr>
              <a:xfrm>
                <a:off x="6953905" y="6574536"/>
                <a:ext cx="4572000" cy="182880"/>
              </a:xfrm>
              <a:prstGeom prst="rect">
                <a:avLst/>
              </a:prstGeom>
            </p:spPr>
            <p:txBody>
              <a:bodyPr wrap="none" lIns="0" tIns="0" rIns="0" bIns="0"/>
              <a:lstStyle>
                <a:lvl1pPr>
                  <a:defRPr sz="800">
                    <a:solidFill>
                      <a:schemeClr val="bg2"/>
                    </a:solidFill>
                    <a:latin typeface="+mn-lt"/>
                  </a:defRPr>
                </a:lvl1pPr>
              </a:lstStyle>
              <a:p>
                <a:pPr marL="0" marR="0" lvl="0" indent="0" algn="r" defTabSz="9140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50000"/>
                        <a:lumOff val="50000"/>
                      </a:srgbClr>
                    </a:solidFill>
                    <a:effectLst/>
                    <a:uLnTx/>
                    <a:uFillTx/>
                    <a:latin typeface="Arial Narrow"/>
                    <a:ea typeface="Arial" charset="0"/>
                    <a:cs typeface="Arial" charset="0"/>
                  </a:rPr>
                  <a:t>. All Rights Reserved.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 Narrow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0178528" y="6574536"/>
              <a:ext cx="258449" cy="1828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 Narrow"/>
                  <a:ea typeface="Arial" charset="0"/>
                  <a:cs typeface="Arial" charset="0"/>
                </a:rPr>
                <a:t>© 3M</a:t>
              </a:r>
              <a:endParaRPr lang="en-US" dirty="0" smtClean="0">
                <a:latin typeface="+mn-lt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387546" y="3075067"/>
            <a:ext cx="1380426" cy="7696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mtClean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784" r:id="rId2"/>
    <p:sldLayoutId id="2147483820" r:id="rId3"/>
    <p:sldLayoutId id="2147483807" r:id="rId4"/>
    <p:sldLayoutId id="2147483821" r:id="rId5"/>
    <p:sldLayoutId id="2147483822" r:id="rId6"/>
    <p:sldLayoutId id="2147483815" r:id="rId7"/>
    <p:sldLayoutId id="2147483816" r:id="rId8"/>
    <p:sldLayoutId id="2147483824" r:id="rId9"/>
    <p:sldLayoutId id="2147483826" r:id="rId10"/>
    <p:sldLayoutId id="2147483819" r:id="rId11"/>
    <p:sldLayoutId id="2147483818" r:id="rId12"/>
    <p:sldLayoutId id="2147483814" r:id="rId13"/>
    <p:sldLayoutId id="2147483811" r:id="rId14"/>
    <p:sldLayoutId id="2147483827" r:id="rId15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ts val="300"/>
        </a:spcAft>
        <a:defRPr lang="en-US" sz="3200" dirty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" charset="0"/>
          <a:ea typeface="Arial" charset="0"/>
          <a:cs typeface="Arial" charset="0"/>
        </a:defRPr>
      </a:lvl2pPr>
      <a:lvl3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" charset="0"/>
          <a:ea typeface="Arial" charset="0"/>
          <a:cs typeface="Arial" charset="0"/>
        </a:defRPr>
      </a:lvl3pPr>
      <a:lvl4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" charset="0"/>
          <a:ea typeface="Arial" charset="0"/>
          <a:cs typeface="Arial" charset="0"/>
        </a:defRPr>
      </a:lvl4pPr>
      <a:lvl5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" charset="0"/>
          <a:ea typeface="Arial" charset="0"/>
          <a:cs typeface="Arial" charset="0"/>
        </a:defRPr>
      </a:lvl5pPr>
      <a:lvl6pPr marL="457200"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" charset="0"/>
          <a:ea typeface="Arial" charset="0"/>
          <a:cs typeface="Arial" charset="0"/>
        </a:defRPr>
      </a:lvl6pPr>
      <a:lvl7pPr marL="914400"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" charset="0"/>
          <a:ea typeface="Arial" charset="0"/>
          <a:cs typeface="Arial" charset="0"/>
        </a:defRPr>
      </a:lvl7pPr>
      <a:lvl8pPr marL="1371600"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" charset="0"/>
          <a:ea typeface="Arial" charset="0"/>
          <a:cs typeface="Arial" charset="0"/>
        </a:defRPr>
      </a:lvl8pPr>
      <a:lvl9pPr marL="1828800"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" charset="0"/>
          <a:ea typeface="Arial" charset="0"/>
          <a:cs typeface="Arial" charset="0"/>
        </a:defRPr>
      </a:lvl9pPr>
    </p:titleStyle>
    <p:bodyStyle>
      <a:lvl1pPr marL="236538" indent="-236538" algn="l" rtl="0" eaLnBrk="1" fontAlgn="base" hangingPunct="1">
        <a:spcBef>
          <a:spcPct val="20000"/>
        </a:spcBef>
        <a:spcAft>
          <a:spcPts val="504"/>
        </a:spcAft>
        <a:buClr>
          <a:schemeClr val="bg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338138" algn="l" rtl="0" eaLnBrk="1" fontAlgn="base" hangingPunct="1">
        <a:spcBef>
          <a:spcPts val="600"/>
        </a:spcBef>
        <a:spcAft>
          <a:spcPts val="600"/>
        </a:spcAft>
        <a:buClr>
          <a:schemeClr val="bg2"/>
        </a:buClr>
        <a:buSzPct val="100000"/>
        <a:buFont typeface="Arial Narrow" pitchFamily="34" charset="0"/>
        <a:buChar char="―"/>
        <a:defRPr sz="2400" i="0">
          <a:solidFill>
            <a:schemeClr val="tx1"/>
          </a:solidFill>
          <a:latin typeface="+mn-lt"/>
          <a:ea typeface="+mn-ea"/>
          <a:cs typeface="+mn-cs"/>
        </a:defRPr>
      </a:lvl2pPr>
      <a:lvl3pPr marL="738188" indent="-163513" algn="l" rtl="0" eaLnBrk="1" fontAlgn="base" hangingPunct="1">
        <a:spcBef>
          <a:spcPts val="600"/>
        </a:spcBef>
        <a:spcAft>
          <a:spcPts val="600"/>
        </a:spcAft>
        <a:buClr>
          <a:schemeClr val="bg2"/>
        </a:buClr>
        <a:buSzPct val="80000"/>
        <a:buFont typeface="Arial" pitchFamily="34" charset="0"/>
        <a:buChar char="•"/>
        <a:defRPr sz="2000" i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76213" algn="l" rtl="0" eaLnBrk="1" fontAlgn="base" hangingPunct="1">
        <a:spcBef>
          <a:spcPts val="600"/>
        </a:spcBef>
        <a:spcAft>
          <a:spcPts val="600"/>
        </a:spcAft>
        <a:buClr>
          <a:schemeClr val="bg2"/>
        </a:buClr>
        <a:buSzPct val="100000"/>
        <a:buFont typeface="Arial Narrow" pitchFamily="34" charset="0"/>
        <a:buChar char="–"/>
        <a:defRPr i="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548640" algn="l" rtl="0" eaLnBrk="1" fontAlgn="base" hangingPunct="1">
        <a:spcBef>
          <a:spcPts val="600"/>
        </a:spcBef>
        <a:spcAft>
          <a:spcPts val="600"/>
        </a:spcAft>
        <a:buClr>
          <a:schemeClr val="bg2">
            <a:lumMod val="50000"/>
          </a:schemeClr>
        </a:buClr>
        <a:buSzPct val="80000"/>
        <a:buFont typeface="Wingdings" pitchFamily="2" charset="2"/>
        <a:buChar char="§"/>
        <a:defRPr sz="16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D4D4D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D4D4D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D4D4D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D4D4D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package" Target="../embeddings/Microsoft_Office_Excel_Worksheet1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Office_Excel_Worksheet2.xlsx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12188826" cy="61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5126" y="940055"/>
            <a:ext cx="10789920" cy="457200"/>
          </a:xfrm>
        </p:spPr>
        <p:txBody>
          <a:bodyPr/>
          <a:lstStyle/>
          <a:p>
            <a:r>
              <a:rPr lang="en-US" dirty="0" smtClean="0"/>
              <a:t>Estimating Information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16089" y="1539807"/>
            <a:ext cx="5694967" cy="4572000"/>
          </a:xfrm>
        </p:spPr>
        <p:txBody>
          <a:bodyPr/>
          <a:lstStyle/>
          <a:p>
            <a:r>
              <a:rPr lang="en-US" dirty="0" smtClean="0"/>
              <a:t>Facts:</a:t>
            </a:r>
          </a:p>
          <a:p>
            <a:pPr lvl="1"/>
            <a:r>
              <a:rPr lang="en-US" dirty="0" smtClean="0"/>
              <a:t>Cartridge Size:  </a:t>
            </a:r>
          </a:p>
          <a:p>
            <a:pPr lvl="2"/>
            <a:r>
              <a:rPr lang="en-US" dirty="0" smtClean="0"/>
              <a:t>Weight  12.85 oz</a:t>
            </a:r>
          </a:p>
          <a:p>
            <a:pPr lvl="2"/>
            <a:r>
              <a:rPr lang="en-US" dirty="0" smtClean="0"/>
              <a:t>Volume 23.19 cu oz </a:t>
            </a:r>
          </a:p>
          <a:p>
            <a:pPr lvl="1"/>
            <a:r>
              <a:rPr lang="en-US" dirty="0" smtClean="0"/>
              <a:t>Up to 5 Times Free Expansion</a:t>
            </a:r>
          </a:p>
          <a:p>
            <a:pPr lvl="1"/>
            <a:r>
              <a:rPr lang="en-US" dirty="0" smtClean="0"/>
              <a:t>One Cartridge Expands up to Approximately 116 Cubic Inches </a:t>
            </a:r>
          </a:p>
          <a:p>
            <a:pPr lvl="1"/>
            <a:r>
              <a:rPr lang="en-US" dirty="0" smtClean="0"/>
              <a:t>One Cartridge Equals over 6 Tubes of 10.1 oz Caulk</a:t>
            </a:r>
          </a:p>
          <a:p>
            <a:pPr lvl="1"/>
            <a:r>
              <a:rPr lang="en-US" dirty="0" smtClean="0"/>
              <a:t>Time Required to Dispense One Cartridge of FIP 1-Step – Approximately 2 Minutes Using an Automatic Dispenser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80622"/>
            <a:ext cx="10789920" cy="733778"/>
          </a:xfrm>
        </p:spPr>
        <p:txBody>
          <a:bodyPr/>
          <a:lstStyle/>
          <a:p>
            <a:pPr algn="ctr"/>
            <a:r>
              <a:rPr lang="en-US" dirty="0" smtClean="0"/>
              <a:t>3M™ </a:t>
            </a:r>
            <a:r>
              <a:rPr lang="en-US" dirty="0" smtClean="0"/>
              <a:t>Fire Barrier Rated Foam</a:t>
            </a:r>
            <a:br>
              <a:rPr lang="en-US" dirty="0" smtClean="0"/>
            </a:br>
            <a:r>
              <a:rPr lang="en-US" dirty="0" smtClean="0"/>
              <a:t>FIP 1-Step</a:t>
            </a:r>
            <a:br>
              <a:rPr lang="en-US" dirty="0" smtClean="0"/>
            </a:br>
            <a:r>
              <a:rPr lang="en-US" dirty="0" smtClean="0"/>
              <a:t>How Much Foam Do I Need?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77317" y="0"/>
            <a:ext cx="2311507" cy="135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" name="Picture 1" descr="C:\Users\us246910\AppData\Local\Microsoft\Windows\Temporary Internet Files\Content.IE5\KR4KIZ8K\3M_FIP_1-Step_Cable_Bundle.tif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178" y="2011824"/>
            <a:ext cx="2929467" cy="1952978"/>
          </a:xfrm>
          <a:prstGeom prst="rect">
            <a:avLst/>
          </a:prstGeom>
          <a:noFill/>
        </p:spPr>
      </p:pic>
      <p:pic>
        <p:nvPicPr>
          <p:cNvPr id="10242" name="Picture 2" descr="C:\Users\us246910\AppData\Local\Microsoft\Windows\Temporary Internet Files\Content.IE5\X466KNES\3M_FIP_1-Step_Conduit_Bank.tif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53729" y="4035878"/>
            <a:ext cx="2921725" cy="1941423"/>
          </a:xfrm>
          <a:prstGeom prst="rect">
            <a:avLst/>
          </a:prstGeom>
          <a:noFill/>
        </p:spPr>
      </p:pic>
      <p:pic>
        <p:nvPicPr>
          <p:cNvPr id="10243" name="Picture 3" descr="C:\Users\us246910\AppData\Local\Microsoft\Windows\Temporary Internet Files\Content.IE5\X466KNES\3M_FIP_1-Step_Cement_Floor_BRO.tif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56519" y="2011276"/>
            <a:ext cx="2932306" cy="1952979"/>
          </a:xfrm>
          <a:prstGeom prst="rect">
            <a:avLst/>
          </a:prstGeom>
          <a:noFill/>
        </p:spPr>
      </p:pic>
      <p:pic>
        <p:nvPicPr>
          <p:cNvPr id="10244" name="Picture 4" descr="C:\Users\us246910\AppData\Local\Microsoft\Windows\Temporary Internet Files\Content.IE5\M1AZL8DM\3M_FIP_1-Step_Cable_Tray.tif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57150" y="4037489"/>
            <a:ext cx="2943756" cy="193804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26726" y="808544"/>
            <a:ext cx="8604355" cy="5517306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Cable Tray</a:t>
            </a:r>
          </a:p>
          <a:p>
            <a:pPr lvl="1"/>
            <a:r>
              <a:rPr lang="en-US" dirty="0" smtClean="0"/>
              <a:t>16” x 8” Opening, (1) 12” x 6” Cable Tray, 2 Hr Gyp Wall (6”)</a:t>
            </a:r>
          </a:p>
          <a:p>
            <a:pPr lvl="1"/>
            <a:r>
              <a:rPr lang="en-US" dirty="0" smtClean="0"/>
              <a:t>Full Depth Foam  Requires Approximately 5 FIP 1-Step Cartridges</a:t>
            </a:r>
          </a:p>
          <a:p>
            <a:r>
              <a:rPr lang="en-US" dirty="0" smtClean="0"/>
              <a:t>Blank </a:t>
            </a:r>
          </a:p>
          <a:p>
            <a:pPr lvl="1"/>
            <a:r>
              <a:rPr lang="en-US" dirty="0" smtClean="0"/>
              <a:t>4” Opening, 2.5” Concrete Floor</a:t>
            </a:r>
          </a:p>
          <a:p>
            <a:pPr lvl="1"/>
            <a:r>
              <a:rPr lang="en-US" dirty="0" smtClean="0"/>
              <a:t>Full Depth Foam Requires Approximately 1/3 of 1 FIP 1-Step Cartridge</a:t>
            </a:r>
          </a:p>
          <a:p>
            <a:r>
              <a:rPr lang="en-US" dirty="0" smtClean="0"/>
              <a:t>Conduit Bank</a:t>
            </a:r>
          </a:p>
          <a:p>
            <a:pPr lvl="1"/>
            <a:r>
              <a:rPr lang="en-US" dirty="0" smtClean="0"/>
              <a:t>12” x 6” Opening, (4) 3” Conduit, 2 Hr Gyp Wall (6”)</a:t>
            </a:r>
          </a:p>
          <a:p>
            <a:pPr lvl="1"/>
            <a:r>
              <a:rPr lang="en-US" dirty="0" smtClean="0"/>
              <a:t>Full Depth Foam  Requires Approximately 2.5 FIP 1-Step Cartridges</a:t>
            </a:r>
          </a:p>
          <a:p>
            <a:r>
              <a:rPr lang="en-US" dirty="0" smtClean="0"/>
              <a:t>Cable Bundle or Pipe/Conduit</a:t>
            </a:r>
          </a:p>
          <a:p>
            <a:pPr lvl="1"/>
            <a:r>
              <a:rPr lang="en-US" dirty="0" smtClean="0"/>
              <a:t>4” Opening, (1) 3” Cable Bundle, 2 Hr Gyp Wall (6”)</a:t>
            </a:r>
          </a:p>
          <a:p>
            <a:pPr lvl="1"/>
            <a:r>
              <a:rPr lang="en-US" dirty="0" smtClean="0"/>
              <a:t>Full Depth Foam  Requires Approximately 1/3 of 1 FIP 1-Step Cartridge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08842"/>
            <a:ext cx="10789920" cy="457200"/>
          </a:xfrm>
        </p:spPr>
        <p:txBody>
          <a:bodyPr/>
          <a:lstStyle/>
          <a:p>
            <a:r>
              <a:rPr lang="en-US" sz="3600" dirty="0" smtClean="0"/>
              <a:t>How Much Foam Do I Need-Typical Examples</a:t>
            </a:r>
            <a:endParaRPr lang="en-US" sz="3600" dirty="0"/>
          </a:p>
        </p:txBody>
      </p:sp>
      <p:pic>
        <p:nvPicPr>
          <p:cNvPr id="8" name="Picture 1" descr="C:\Users\us246910\AppData\Local\Microsoft\Windows\Temporary Internet Files\Content.IE5\KR4KIZ8K\3M_FIP_1-Step_Cable_Bundle.tif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36899" y="5123308"/>
            <a:ext cx="2169326" cy="1446217"/>
          </a:xfrm>
          <a:prstGeom prst="rect">
            <a:avLst/>
          </a:prstGeom>
          <a:noFill/>
        </p:spPr>
      </p:pic>
      <p:pic>
        <p:nvPicPr>
          <p:cNvPr id="9" name="Picture 2" descr="C:\Users\us246910\AppData\Local\Microsoft\Windows\Temporary Internet Files\Content.IE5\X466KNES\3M_FIP_1-Step_Conduit_Bank.tif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35306" y="3468960"/>
            <a:ext cx="2170919" cy="1442529"/>
          </a:xfrm>
          <a:prstGeom prst="rect">
            <a:avLst/>
          </a:prstGeom>
          <a:noFill/>
        </p:spPr>
      </p:pic>
      <p:pic>
        <p:nvPicPr>
          <p:cNvPr id="10" name="Picture 3" descr="C:\Users\us246910\AppData\Local\Microsoft\Windows\Temporary Internet Files\Content.IE5\X466KNES\3M_FIP_1-Step_Cement_Floor_BRO.tif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38708" y="1814850"/>
            <a:ext cx="2171553" cy="1446300"/>
          </a:xfrm>
          <a:prstGeom prst="rect">
            <a:avLst/>
          </a:prstGeom>
          <a:noFill/>
        </p:spPr>
      </p:pic>
      <p:pic>
        <p:nvPicPr>
          <p:cNvPr id="11" name="Picture 4" descr="C:\Users\us246910\AppData\Local\Microsoft\Windows\Temporary Internet Files\Content.IE5\M1AZL8DM\3M_FIP_1-Step_Cable_Tray.tif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40356" y="172550"/>
            <a:ext cx="2169527" cy="142832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85800" y="929640"/>
            <a:ext cx="7306294" cy="544741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Time required :</a:t>
            </a:r>
          </a:p>
          <a:p>
            <a:pPr lvl="1"/>
            <a:r>
              <a:rPr lang="en-US" dirty="0" smtClean="0"/>
              <a:t>to go to another distributor to purchase mineral wool - </a:t>
            </a:r>
            <a:r>
              <a:rPr lang="en-US" b="1" dirty="0" smtClean="0"/>
              <a:t>Zero</a:t>
            </a:r>
          </a:p>
          <a:p>
            <a:pPr lvl="1"/>
            <a:r>
              <a:rPr lang="en-US" dirty="0" smtClean="0"/>
              <a:t>to install mineral wool - </a:t>
            </a:r>
            <a:r>
              <a:rPr lang="en-US" b="1" dirty="0" smtClean="0"/>
              <a:t>Zero</a:t>
            </a:r>
          </a:p>
          <a:p>
            <a:pPr lvl="1"/>
            <a:r>
              <a:rPr lang="en-US" dirty="0" smtClean="0"/>
              <a:t>to install FIP 1-Step on both sides of wall - </a:t>
            </a:r>
            <a:r>
              <a:rPr lang="en-US" b="1" dirty="0" smtClean="0"/>
              <a:t>Minimal</a:t>
            </a:r>
          </a:p>
          <a:p>
            <a:pPr lvl="1"/>
            <a:r>
              <a:rPr lang="en-US" dirty="0" smtClean="0"/>
              <a:t>to trowel and tool FIP 1-Step – </a:t>
            </a:r>
            <a:r>
              <a:rPr lang="en-US" b="1" dirty="0" smtClean="0"/>
              <a:t>Zero (none required)</a:t>
            </a:r>
          </a:p>
          <a:p>
            <a:pPr lvl="1"/>
            <a:r>
              <a:rPr lang="en-US" dirty="0" smtClean="0"/>
              <a:t>to go up/down ladders and lifts – </a:t>
            </a:r>
            <a:r>
              <a:rPr lang="en-US" b="1" dirty="0" smtClean="0"/>
              <a:t>Minimal compared to taking caulk, mineral wool, pillows, chicken wire, putty etc up the ladder</a:t>
            </a:r>
          </a:p>
          <a:p>
            <a:pPr lvl="1"/>
            <a:r>
              <a:rPr lang="en-US" dirty="0" smtClean="0"/>
              <a:t>to measure amount of caulk required in opening per the UL system – </a:t>
            </a:r>
            <a:r>
              <a:rPr lang="en-US" b="1" dirty="0" smtClean="0"/>
              <a:t>Zero (Fill to full depth of opening)</a:t>
            </a:r>
          </a:p>
          <a:p>
            <a:pPr lvl="1"/>
            <a:r>
              <a:rPr lang="en-US" dirty="0" smtClean="0"/>
              <a:t>to clean excess caulk on floor and clothes – </a:t>
            </a:r>
            <a:r>
              <a:rPr lang="en-US" b="1" dirty="0" smtClean="0"/>
              <a:t>Less mess, less wasted material, less “red stuff” on your clothes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95488" y="152400"/>
            <a:ext cx="11149207" cy="457200"/>
          </a:xfrm>
        </p:spPr>
        <p:txBody>
          <a:bodyPr/>
          <a:lstStyle/>
          <a:p>
            <a:pPr lvl="1">
              <a:lnSpc>
                <a:spcPct val="85000"/>
              </a:lnSpc>
              <a:spcAft>
                <a:spcPts val="300"/>
              </a:spcAft>
            </a:pPr>
            <a:r>
              <a:rPr lang="en-US" dirty="0" smtClean="0"/>
              <a:t>Additional Considerations When Estimating and Choosing FIP 1-Step </a:t>
            </a:r>
            <a:endParaRPr lang="en-US" dirty="0"/>
          </a:p>
        </p:txBody>
      </p:sp>
      <p:pic>
        <p:nvPicPr>
          <p:cNvPr id="7170" name="Picture 2" descr="C:\Users\us246910\AppData\Local\Temp\notesFCBCEE\Imag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88316" y="725385"/>
            <a:ext cx="1818779" cy="2430101"/>
          </a:xfrm>
          <a:prstGeom prst="rect">
            <a:avLst/>
          </a:prstGeom>
          <a:noFill/>
        </p:spPr>
      </p:pic>
      <p:pic>
        <p:nvPicPr>
          <p:cNvPr id="7171" name="Picture 3" descr="C:\Users\us246910\AppData\Local\Temp\notesFCBCEE\Image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354" y="725385"/>
            <a:ext cx="1821847" cy="2434201"/>
          </a:xfrm>
          <a:prstGeom prst="rect">
            <a:avLst/>
          </a:prstGeom>
          <a:noFill/>
        </p:spPr>
      </p:pic>
      <p:pic>
        <p:nvPicPr>
          <p:cNvPr id="7172" name="Picture 4" descr="C:\Users\us246910\AppData\Local\Temp\notesFCBCEE\Image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92167" y="3306837"/>
            <a:ext cx="3812745" cy="28536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3M™ Fire Barrier Rated Foam</a:t>
            </a:r>
            <a:br>
              <a:rPr lang="en-US" sz="2800" dirty="0" smtClean="0"/>
            </a:br>
            <a:r>
              <a:rPr lang="en-US" sz="2800" dirty="0" smtClean="0"/>
              <a:t>FIP 1-Step Estimating Charts – Rectangular Opening</a:t>
            </a:r>
          </a:p>
        </p:txBody>
      </p:sp>
      <p:pic>
        <p:nvPicPr>
          <p:cNvPr id="1029" name="Picture 4" descr="FIREsecond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60944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 Box 145"/>
          <p:cNvSpPr txBox="1">
            <a:spLocks noChangeArrowheads="1"/>
          </p:cNvSpPr>
          <p:nvPr/>
        </p:nvSpPr>
        <p:spPr bwMode="auto">
          <a:xfrm>
            <a:off x="1015735" y="4419601"/>
            <a:ext cx="10462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366091" y="2001396"/>
          <a:ext cx="7339433" cy="2590800"/>
        </p:xfrm>
        <a:graphic>
          <a:graphicData uri="http://schemas.openxmlformats.org/presentationml/2006/ole">
            <p:oleObj spid="_x0000_s56322" name="Worksheet" r:id="rId4" imgW="3200400" imgH="1196258" progId="Excel.Sheet.12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936302" y="4953000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Double click on red box to enter values</a:t>
            </a:r>
            <a:endParaRPr lang="en-US" dirty="0"/>
          </a:p>
        </p:txBody>
      </p:sp>
      <p:pic>
        <p:nvPicPr>
          <p:cNvPr id="8" name="Picture 2" descr="C:\Users\us246910\AppData\Local\Microsoft\Windows\Temporary Internet Files\Content.IE5\X466KNES\3M_FIP_1-Step_Conduit_Bank.tif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03807" y="3655856"/>
            <a:ext cx="2921725" cy="1941423"/>
          </a:xfrm>
          <a:prstGeom prst="rect">
            <a:avLst/>
          </a:prstGeom>
          <a:noFill/>
        </p:spPr>
      </p:pic>
      <p:pic>
        <p:nvPicPr>
          <p:cNvPr id="9" name="Picture 4" descr="C:\Users\us246910\AppData\Local\Microsoft\Windows\Temporary Internet Files\Content.IE5\M1AZL8DM\3M_FIP_1-Step_Cable_Tray.tif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90895" y="1543658"/>
            <a:ext cx="2943756" cy="19380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3M™ Fire Barrier Rated Foam</a:t>
            </a:r>
            <a:br>
              <a:rPr lang="en-US" sz="2800" dirty="0" smtClean="0"/>
            </a:br>
            <a:r>
              <a:rPr lang="en-US" sz="2800" dirty="0" smtClean="0"/>
              <a:t>FIP 1-Step Estimating Charts – Circular Opening</a:t>
            </a:r>
          </a:p>
        </p:txBody>
      </p:sp>
      <p:pic>
        <p:nvPicPr>
          <p:cNvPr id="1029" name="Picture 4" descr="FIREsecond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60944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 Box 145"/>
          <p:cNvSpPr txBox="1">
            <a:spLocks noChangeArrowheads="1"/>
          </p:cNvSpPr>
          <p:nvPr/>
        </p:nvSpPr>
        <p:spPr bwMode="auto">
          <a:xfrm>
            <a:off x="1015735" y="4419601"/>
            <a:ext cx="10462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27607" y="5272470"/>
            <a:ext cx="625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Double click on red box to enter values</a:t>
            </a:r>
            <a:endParaRPr lang="en-US" dirty="0"/>
          </a:p>
        </p:txBody>
      </p:sp>
      <p:pic>
        <p:nvPicPr>
          <p:cNvPr id="8" name="Picture 1" descr="C:\Users\us246910\AppData\Local\Microsoft\Windows\Temporary Internet Files\Content.IE5\KR4KIZ8K\3M_FIP_1-Step_Cable_Bundle.tif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27002" y="3424984"/>
            <a:ext cx="2929467" cy="1952978"/>
          </a:xfrm>
          <a:prstGeom prst="rect">
            <a:avLst/>
          </a:prstGeom>
          <a:noFill/>
        </p:spPr>
      </p:pic>
      <p:pic>
        <p:nvPicPr>
          <p:cNvPr id="9" name="Picture 3" descr="C:\Users\us246910\AppData\Local\Microsoft\Windows\Temporary Internet Files\Content.IE5\X466KNES\3M_FIP_1-Step_Cement_Floor_BRO.tif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30888" y="1168120"/>
            <a:ext cx="2932306" cy="1952979"/>
          </a:xfrm>
          <a:prstGeom prst="rect">
            <a:avLst/>
          </a:prstGeom>
          <a:noFill/>
        </p:spPr>
      </p:pic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1595438" y="1978025"/>
          <a:ext cx="6837362" cy="2162175"/>
        </p:xfrm>
        <a:graphic>
          <a:graphicData uri="http://schemas.openxmlformats.org/presentationml/2006/ole">
            <p:oleObj spid="_x0000_s54275" name="Worksheet" r:id="rId6" imgW="3139522" imgH="998179" progId="Excel.Sheet.12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058404" y="6220696"/>
            <a:ext cx="1828800" cy="4710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3M is a trademark of 3M</a:t>
            </a:r>
          </a:p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www.3m.com/firestopfoam</a:t>
            </a:r>
            <a:endParaRPr lang="en-US" sz="100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438a5a2de151f87bcf9ede673534dd4017244f"/>
</p:tagLst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M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+mn-lt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  <a:txDef>
      <a:spPr>
        <a:noFill/>
      </a:spPr>
      <a:bodyPr wrap="square" rtlCol="0">
        <a:noAutofit/>
      </a:bodyPr>
      <a:lstStyle>
        <a:defPPr>
          <a:defRPr smtClean="0">
            <a:latin typeface="+mn-lt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C4CB3"/>
        </a:accent1>
        <a:accent2>
          <a:srgbClr val="B32600"/>
        </a:accent2>
        <a:accent3>
          <a:srgbClr val="FFFFFF"/>
        </a:accent3>
        <a:accent4>
          <a:srgbClr val="000000"/>
        </a:accent4>
        <a:accent5>
          <a:srgbClr val="AAB2D6"/>
        </a:accent5>
        <a:accent6>
          <a:srgbClr val="A22100"/>
        </a:accent6>
        <a:hlink>
          <a:srgbClr val="4C198C"/>
        </a:hlink>
        <a:folHlink>
          <a:srgbClr val="4C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B326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A22100"/>
        </a:accent6>
        <a:hlink>
          <a:srgbClr val="0C4CB3"/>
        </a:hlink>
        <a:folHlink>
          <a:srgbClr val="4C19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8A00"/>
        </a:accent6>
        <a:hlink>
          <a:srgbClr val="0C4CB3"/>
        </a:hlink>
        <a:folHlink>
          <a:srgbClr val="4C19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8B1"/>
        </a:accent1>
        <a:accent2>
          <a:srgbClr val="7C9DCC"/>
        </a:accent2>
        <a:accent3>
          <a:srgbClr val="FFFFFF"/>
        </a:accent3>
        <a:accent4>
          <a:srgbClr val="000000"/>
        </a:accent4>
        <a:accent5>
          <a:srgbClr val="AAB9D5"/>
        </a:accent5>
        <a:accent6>
          <a:srgbClr val="708EB9"/>
        </a:accent6>
        <a:hlink>
          <a:srgbClr val="FF9933"/>
        </a:hlink>
        <a:folHlink>
          <a:srgbClr val="EEF3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3058</TotalTime>
  <Words>349</Words>
  <Application>Microsoft Office PowerPoint</Application>
  <PresentationFormat>Custom</PresentationFormat>
  <Paragraphs>39</Paragraphs>
  <Slides>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blank</vt:lpstr>
      <vt:lpstr>Worksheet</vt:lpstr>
      <vt:lpstr>Estimating Information</vt:lpstr>
      <vt:lpstr>3M™ Fire Barrier Rated Foam FIP 1-Step How Much Foam Do I Need?</vt:lpstr>
      <vt:lpstr>How Much Foam Do I Need-Typical Examples</vt:lpstr>
      <vt:lpstr>Additional Considerations When Estimating and Choosing FIP 1-Step </vt:lpstr>
      <vt:lpstr>3M™ Fire Barrier Rated Foam FIP 1-Step Estimating Charts – Rectangular Opening</vt:lpstr>
      <vt:lpstr>3M™ Fire Barrier Rated Foam FIP 1-Step Estimating Charts – Circular Opening</vt:lpstr>
    </vt:vector>
  </TitlesOfParts>
  <Company>3M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Much Foam Do I Need?</dc:title>
  <dc:creator>US246910</dc:creator>
  <dc:description>www.3M.com/identity</dc:description>
  <cp:lastModifiedBy>US246910</cp:lastModifiedBy>
  <cp:revision>55</cp:revision>
  <cp:lastPrinted>2006-11-20T19:27:20Z</cp:lastPrinted>
  <dcterms:created xsi:type="dcterms:W3CDTF">2013-07-27T15:05:23Z</dcterms:created>
  <dcterms:modified xsi:type="dcterms:W3CDTF">2013-08-15T19:31:39Z</dcterms:modified>
</cp:coreProperties>
</file>